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5" r:id="rId3"/>
    <p:sldId id="257" r:id="rId4"/>
    <p:sldId id="258" r:id="rId5"/>
    <p:sldId id="259" r:id="rId6"/>
    <p:sldId id="260"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3"/>
    <p:restoredTop sz="94677"/>
  </p:normalViewPr>
  <p:slideViewPr>
    <p:cSldViewPr snapToGrid="0" snapToObjects="1">
      <p:cViewPr varScale="1">
        <p:scale>
          <a:sx n="88" d="100"/>
          <a:sy n="88" d="100"/>
        </p:scale>
        <p:origin x="200" y="2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4/11/18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4/11/18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4/11/18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4/11/18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4/11/18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cap="none" dirty="0" smtClean="0"/>
              <a:t>1</a:t>
            </a:r>
            <a:r>
              <a:rPr lang="en-US" sz="5400" cap="none" baseline="30000" dirty="0" smtClean="0"/>
              <a:t>st</a:t>
            </a:r>
            <a:r>
              <a:rPr lang="en-US" sz="5400" cap="none" dirty="0" smtClean="0"/>
              <a:t>: Method: GLM</a:t>
            </a:r>
            <a:endParaRPr lang="en-US" sz="5400" cap="none" dirty="0"/>
          </a:p>
        </p:txBody>
      </p:sp>
      <p:sp>
        <p:nvSpPr>
          <p:cNvPr id="4" name="TextBox 3"/>
          <p:cNvSpPr txBox="1"/>
          <p:nvPr/>
        </p:nvSpPr>
        <p:spPr>
          <a:xfrm>
            <a:off x="338667" y="2043289"/>
            <a:ext cx="8161866" cy="3416320"/>
          </a:xfrm>
          <a:prstGeom prst="rect">
            <a:avLst/>
          </a:prstGeom>
          <a:noFill/>
        </p:spPr>
        <p:txBody>
          <a:bodyPr wrap="square" rtlCol="0">
            <a:spAutoFit/>
          </a:bodyPr>
          <a:lstStyle/>
          <a:p>
            <a:r>
              <a:rPr lang="en-GB" altLang="zh-CN" dirty="0" smtClean="0"/>
              <a:t>In cleaned data, there are 16 numerical predictors and 6 categorical predictors.</a:t>
            </a:r>
          </a:p>
          <a:p>
            <a:pPr marL="342900" indent="-342900">
              <a:buAutoNum type="arabicPeriod"/>
            </a:pPr>
            <a:r>
              <a:rPr lang="en-GB" altLang="zh-CN" dirty="0" smtClean="0"/>
              <a:t>Use correlation plot of numerical predictors to seek interactions with abs(correlation) &gt;0.5</a:t>
            </a:r>
          </a:p>
          <a:p>
            <a:pPr marL="342900" indent="-342900">
              <a:buAutoNum type="arabicPeriod"/>
            </a:pPr>
            <a:r>
              <a:rPr lang="en-GB" altLang="zh-CN" dirty="0" smtClean="0"/>
              <a:t>Build GLM based only on numerical predictors and drop insignificant terms</a:t>
            </a:r>
          </a:p>
          <a:p>
            <a:pPr marL="342900" indent="-342900">
              <a:buAutoNum type="arabicPeriod"/>
            </a:pPr>
            <a:r>
              <a:rPr lang="en-GB" altLang="zh-CN" dirty="0" smtClean="0"/>
              <a:t>Combine numerical terms and their interaction with each categorical predictor in different GLM, e.g. numerical </a:t>
            </a:r>
            <a:r>
              <a:rPr lang="en-GB" altLang="zh-CN" dirty="0" err="1" smtClean="0"/>
              <a:t>terms+numerical</a:t>
            </a:r>
            <a:r>
              <a:rPr lang="en-GB" altLang="zh-CN" dirty="0" smtClean="0"/>
              <a:t> terms: some categorical, and use drop-in deviance test to determine whether a categorical predictor is useful</a:t>
            </a:r>
          </a:p>
          <a:p>
            <a:pPr marL="342900" indent="-342900">
              <a:buAutoNum type="arabicPeriod"/>
            </a:pPr>
            <a:r>
              <a:rPr lang="en-GB" altLang="zh-CN" dirty="0" err="1" smtClean="0"/>
              <a:t>Relevel</a:t>
            </a:r>
            <a:r>
              <a:rPr lang="en-GB" altLang="zh-CN" dirty="0" smtClean="0"/>
              <a:t> categorical predictor and combine all interactions into the full model</a:t>
            </a:r>
          </a:p>
          <a:p>
            <a:pPr marL="342900" indent="-342900">
              <a:buAutoNum type="arabicPeriod"/>
            </a:pPr>
            <a:r>
              <a:rPr lang="en-GB" altLang="zh-CN" dirty="0" smtClean="0"/>
              <a:t>Forward selection of 20 terms based on AIC starting from intercept-only model.</a:t>
            </a:r>
          </a:p>
          <a:p>
            <a:pPr marL="342900" indent="-342900">
              <a:buAutoNum type="arabicPeriod"/>
            </a:pPr>
            <a:r>
              <a:rPr lang="en-GB" altLang="zh-CN" dirty="0" smtClean="0"/>
              <a:t>Determine the classifier to obtain categorical fitted value.</a:t>
            </a:r>
          </a:p>
          <a:p>
            <a:pPr marL="342900" indent="-342900">
              <a:buAutoNum type="arabicPeriod"/>
            </a:pPr>
            <a:endParaRPr lang="en-GB" altLang="zh-CN" dirty="0" smtClean="0"/>
          </a:p>
          <a:p>
            <a:pPr marL="342900" indent="-342900">
              <a:buAutoNum type="arabicPeriod"/>
            </a:pPr>
            <a:endParaRPr lang="zh-CN" altLang="en-US" dirty="0"/>
          </a:p>
        </p:txBody>
      </p:sp>
      <p:pic>
        <p:nvPicPr>
          <p:cNvPr id="1026" name="Picture 2"/>
          <p:cNvPicPr>
            <a:picLocks noChangeAspect="1" noChangeArrowheads="1"/>
          </p:cNvPicPr>
          <p:nvPr/>
        </p:nvPicPr>
        <p:blipFill>
          <a:blip r:embed="rId2"/>
          <a:srcRect t="16845" b="14793"/>
          <a:stretch>
            <a:fillRect/>
          </a:stretch>
        </p:blipFill>
        <p:spPr bwMode="auto">
          <a:xfrm>
            <a:off x="8313738" y="2043289"/>
            <a:ext cx="3878262" cy="2647283"/>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508625" y="5072062"/>
            <a:ext cx="5610225" cy="1190625"/>
          </a:xfrm>
          <a:prstGeom prst="rect">
            <a:avLst/>
          </a:prstGeom>
          <a:noFill/>
          <a:ln w="9525">
            <a:noFill/>
            <a:miter lim="800000"/>
            <a:headEnd/>
            <a:tailEnd/>
          </a:ln>
          <a:effectLst/>
        </p:spPr>
      </p:pic>
      <p:sp>
        <p:nvSpPr>
          <p:cNvPr id="6" name="矩形 5"/>
          <p:cNvSpPr/>
          <p:nvPr/>
        </p:nvSpPr>
        <p:spPr>
          <a:xfrm>
            <a:off x="732332" y="5655733"/>
            <a:ext cx="3073470" cy="369332"/>
          </a:xfrm>
          <a:prstGeom prst="rect">
            <a:avLst/>
          </a:prstGeom>
        </p:spPr>
        <p:txBody>
          <a:bodyPr wrap="none">
            <a:spAutoFit/>
          </a:bodyPr>
          <a:lstStyle/>
          <a:p>
            <a:pPr marL="285750" indent="-285750">
              <a:buFont typeface="Wingdings" charset="2"/>
              <a:buChar char="v"/>
            </a:pPr>
            <a:r>
              <a:rPr lang="en-US" dirty="0" smtClean="0">
                <a:ea typeface="DengXian" charset="-122"/>
                <a:cs typeface="Times New Roman" charset="0"/>
              </a:rPr>
              <a:t>Prediction accuracy = 0.80</a:t>
            </a:r>
            <a:r>
              <a:rPr lang="en-US" altLang="zh-CN" dirty="0" smtClean="0">
                <a:ea typeface="DengXian" charset="-122"/>
                <a:cs typeface="Times New Roman" charset="0"/>
              </a:rPr>
              <a:t>4</a:t>
            </a:r>
            <a:endParaRPr lang="en-US" dirty="0">
              <a:ea typeface="DengXian" charset="-122"/>
              <a:cs typeface="Times New Roman" charset="0"/>
            </a:endParaRPr>
          </a:p>
        </p:txBody>
      </p:sp>
    </p:spTree>
    <p:extLst>
      <p:ext uri="{BB962C8B-B14F-4D97-AF65-F5344CB8AC3E}">
        <p14:creationId xmlns:p14="http://schemas.microsoft.com/office/powerpoint/2010/main" val="700806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p:nvPr/>
        </p:nvPicPr>
        <p:blipFill>
          <a:blip r:embed="rId2"/>
          <a:srcRect/>
          <a:stretch>
            <a:fillRect/>
          </a:stretch>
        </p:blipFill>
        <p:spPr bwMode="auto">
          <a:xfrm>
            <a:off x="230222" y="1962169"/>
            <a:ext cx="5274310" cy="4468949"/>
          </a:xfrm>
          <a:prstGeom prst="rect">
            <a:avLst/>
          </a:prstGeom>
          <a:noFill/>
          <a:ln w="9525">
            <a:noFill/>
            <a:miter lim="800000"/>
            <a:headEnd/>
            <a:tailEnd/>
          </a:ln>
        </p:spPr>
      </p:pic>
      <p:sp>
        <p:nvSpPr>
          <p:cNvPr id="5" name="TextBox 4"/>
          <p:cNvSpPr txBox="1"/>
          <p:nvPr/>
        </p:nvSpPr>
        <p:spPr>
          <a:xfrm>
            <a:off x="5700889" y="2190044"/>
            <a:ext cx="5757333" cy="1754326"/>
          </a:xfrm>
          <a:prstGeom prst="rect">
            <a:avLst/>
          </a:prstGeom>
          <a:noFill/>
        </p:spPr>
        <p:txBody>
          <a:bodyPr wrap="square" rtlCol="0">
            <a:spAutoFit/>
          </a:bodyPr>
          <a:lstStyle/>
          <a:p>
            <a:r>
              <a:rPr lang="en-GB" altLang="zh-CN" dirty="0" smtClean="0"/>
              <a:t>Some interpretation of coefficients:</a:t>
            </a:r>
          </a:p>
          <a:p>
            <a:r>
              <a:rPr lang="en-GB" altLang="zh-CN" dirty="0" smtClean="0"/>
              <a:t>Annual income has positive coefficient, meaning higher income indicates larger capacity to repay;</a:t>
            </a:r>
          </a:p>
          <a:p>
            <a:r>
              <a:rPr lang="en-GB" altLang="zh-CN" dirty="0" smtClean="0"/>
              <a:t>Lower interest rate indicates larger capacity to repay;</a:t>
            </a:r>
          </a:p>
          <a:p>
            <a:endParaRPr lang="en-GB" altLang="zh-CN" dirty="0" smtClean="0"/>
          </a:p>
          <a:p>
            <a:r>
              <a:rPr lang="en-GB" altLang="zh-CN" dirty="0" smtClean="0"/>
              <a:t>Employment length:</a:t>
            </a:r>
            <a:endParaRPr lang="zh-CN" altLang="en-US" dirty="0"/>
          </a:p>
        </p:txBody>
      </p:sp>
      <p:pic>
        <p:nvPicPr>
          <p:cNvPr id="2050" name="Picture 2"/>
          <p:cNvPicPr>
            <a:picLocks noChangeAspect="1" noChangeArrowheads="1"/>
          </p:cNvPicPr>
          <p:nvPr/>
        </p:nvPicPr>
        <p:blipFill>
          <a:blip r:embed="rId3"/>
          <a:srcRect/>
          <a:stretch>
            <a:fillRect/>
          </a:stretch>
        </p:blipFill>
        <p:spPr bwMode="auto">
          <a:xfrm>
            <a:off x="7676446" y="3589867"/>
            <a:ext cx="3261749" cy="3256844"/>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cap="none" dirty="0" smtClean="0"/>
              <a:t>2</a:t>
            </a:r>
            <a:r>
              <a:rPr lang="en-US" sz="5400" cap="none" baseline="30000" dirty="0" smtClean="0"/>
              <a:t>nd</a:t>
            </a:r>
            <a:r>
              <a:rPr lang="en-US" sz="5400" cap="none" dirty="0"/>
              <a:t> </a:t>
            </a:r>
            <a:r>
              <a:rPr lang="en-US" sz="4400" cap="none" dirty="0" smtClean="0"/>
              <a:t>Method</a:t>
            </a:r>
            <a:r>
              <a:rPr lang="en-US" sz="5400" cap="none" dirty="0" smtClean="0"/>
              <a:t>: </a:t>
            </a:r>
            <a:r>
              <a:rPr lang="en-US" sz="5400" cap="none" dirty="0" err="1" smtClean="0"/>
              <a:t>RandomForest</a:t>
            </a:r>
            <a:endParaRPr lang="en-US" sz="5400" cap="none" dirty="0"/>
          </a:p>
        </p:txBody>
      </p:sp>
      <p:pic>
        <p:nvPicPr>
          <p:cNvPr id="4" name="Content Placeholder 3" descr="/Users/xiaoyuw211/Desktop/Screen Shot 2016-04-19 at 11.32.42 P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7756" y="2317664"/>
            <a:ext cx="5002374" cy="2487776"/>
          </a:xfrm>
          <a:prstGeom prst="rect">
            <a:avLst/>
          </a:prstGeom>
          <a:noFill/>
          <a:ln>
            <a:noFill/>
          </a:ln>
        </p:spPr>
      </p:pic>
      <p:sp>
        <p:nvSpPr>
          <p:cNvPr id="5" name="TextBox 4"/>
          <p:cNvSpPr txBox="1"/>
          <p:nvPr/>
        </p:nvSpPr>
        <p:spPr>
          <a:xfrm>
            <a:off x="427756" y="1956210"/>
            <a:ext cx="4813768" cy="369332"/>
          </a:xfrm>
          <a:prstGeom prst="rect">
            <a:avLst/>
          </a:prstGeom>
          <a:noFill/>
        </p:spPr>
        <p:txBody>
          <a:bodyPr wrap="square" rtlCol="0">
            <a:spAutoFit/>
          </a:bodyPr>
          <a:lstStyle/>
          <a:p>
            <a:pPr marL="285750" indent="-285750">
              <a:buFont typeface="Wingdings" charset="2"/>
              <a:buChar char="v"/>
            </a:pPr>
            <a:r>
              <a:rPr lang="en-US" dirty="0" smtClean="0"/>
              <a:t>5 </a:t>
            </a:r>
            <a:r>
              <a:rPr lang="en-US" dirty="0"/>
              <a:t>fold Cross-Validations for feature selection. </a:t>
            </a:r>
          </a:p>
        </p:txBody>
      </p:sp>
      <p:pic>
        <p:nvPicPr>
          <p:cNvPr id="8" name="Content Placeholder 3"/>
          <p:cNvPicPr>
            <a:picLocks/>
          </p:cNvPicPr>
          <p:nvPr/>
        </p:nvPicPr>
        <p:blipFill>
          <a:blip r:embed="rId3"/>
          <a:stretch>
            <a:fillRect/>
          </a:stretch>
        </p:blipFill>
        <p:spPr>
          <a:xfrm>
            <a:off x="5613008" y="1956209"/>
            <a:ext cx="5997799" cy="4599335"/>
          </a:xfrm>
          <a:prstGeom prst="rect">
            <a:avLst/>
          </a:prstGeom>
        </p:spPr>
      </p:pic>
      <p:sp>
        <p:nvSpPr>
          <p:cNvPr id="3" name="Rectangle 2"/>
          <p:cNvSpPr/>
          <p:nvPr/>
        </p:nvSpPr>
        <p:spPr>
          <a:xfrm>
            <a:off x="305182" y="4945483"/>
            <a:ext cx="5307827" cy="1200329"/>
          </a:xfrm>
          <a:prstGeom prst="rect">
            <a:avLst/>
          </a:prstGeom>
        </p:spPr>
        <p:txBody>
          <a:bodyPr wrap="square">
            <a:spAutoFit/>
          </a:bodyPr>
          <a:lstStyle/>
          <a:p>
            <a:pPr marL="285750" indent="-285750">
              <a:buFont typeface="Wingdings" charset="2"/>
              <a:buChar char="v"/>
            </a:pPr>
            <a:r>
              <a:rPr lang="en-US" dirty="0" smtClean="0"/>
              <a:t>Check </a:t>
            </a:r>
            <a:r>
              <a:rPr lang="en-US" dirty="0"/>
              <a:t>importance plot and remove non-significant predictors. </a:t>
            </a:r>
            <a:endParaRPr lang="en-US" dirty="0" smtClean="0"/>
          </a:p>
          <a:p>
            <a:pPr marL="285750" indent="-285750">
              <a:buFont typeface="Wingdings" charset="2"/>
              <a:buChar char="v"/>
            </a:pPr>
            <a:endParaRPr lang="en-US" dirty="0">
              <a:ea typeface="DengXian" charset="-122"/>
              <a:cs typeface="Times New Roman" charset="0"/>
            </a:endParaRPr>
          </a:p>
          <a:p>
            <a:pPr marL="285750" indent="-285750">
              <a:buFont typeface="Wingdings" charset="2"/>
              <a:buChar char="v"/>
            </a:pPr>
            <a:r>
              <a:rPr lang="en-US" dirty="0" smtClean="0">
                <a:ea typeface="DengXian" charset="-122"/>
                <a:cs typeface="Times New Roman" charset="0"/>
              </a:rPr>
              <a:t>Rebuild </a:t>
            </a:r>
            <a:r>
              <a:rPr lang="en-US" dirty="0">
                <a:ea typeface="DengXian" charset="-122"/>
                <a:cs typeface="Times New Roman" charset="0"/>
              </a:rPr>
              <a:t>model with 12 predictors </a:t>
            </a:r>
          </a:p>
        </p:txBody>
      </p:sp>
    </p:spTree>
    <p:extLst>
      <p:ext uri="{BB962C8B-B14F-4D97-AF65-F5344CB8AC3E}">
        <p14:creationId xmlns:p14="http://schemas.microsoft.com/office/powerpoint/2010/main" val="521705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80164" y="3143938"/>
            <a:ext cx="4120772" cy="3139321"/>
          </a:xfrm>
          <a:prstGeom prst="rect">
            <a:avLst/>
          </a:prstGeom>
          <a:noFill/>
        </p:spPr>
        <p:txBody>
          <a:bodyPr wrap="square" rtlCol="0">
            <a:spAutoFit/>
          </a:bodyPr>
          <a:lstStyle/>
          <a:p>
            <a:pPr marL="0" lvl="8"/>
            <a:r>
              <a:rPr lang="en-US" dirty="0" smtClean="0">
                <a:ea typeface="DengXian" charset="-122"/>
                <a:cs typeface="Times New Roman" charset="0"/>
              </a:rPr>
              <a:t>Optimal </a:t>
            </a:r>
            <a:r>
              <a:rPr lang="en-US" altLang="zh-CN" dirty="0"/>
              <a:t>P</a:t>
            </a:r>
            <a:r>
              <a:rPr lang="en-US" dirty="0" smtClean="0"/>
              <a:t>arameter</a:t>
            </a:r>
            <a:r>
              <a:rPr lang="zh-CN" altLang="en-US" dirty="0" smtClean="0"/>
              <a:t>：</a:t>
            </a:r>
            <a:endParaRPr lang="en-US" altLang="zh-CN" dirty="0" smtClean="0"/>
          </a:p>
          <a:p>
            <a:pPr marL="0" lvl="8"/>
            <a:endParaRPr lang="en-US" dirty="0">
              <a:ea typeface="DengXian" charset="-122"/>
              <a:cs typeface="Times New Roman" charset="0"/>
            </a:endParaRPr>
          </a:p>
          <a:p>
            <a:pPr marL="285750" lvl="8" indent="-285750">
              <a:buFont typeface="Wingdings" charset="2"/>
              <a:buChar char="v"/>
            </a:pPr>
            <a:r>
              <a:rPr lang="en-US" dirty="0" err="1" smtClean="0">
                <a:ea typeface="DengXian" charset="-122"/>
                <a:cs typeface="Times New Roman" charset="0"/>
              </a:rPr>
              <a:t>ntree</a:t>
            </a:r>
            <a:r>
              <a:rPr lang="en-US" dirty="0" smtClean="0">
                <a:ea typeface="DengXian" charset="-122"/>
                <a:cs typeface="Times New Roman" charset="0"/>
              </a:rPr>
              <a:t> </a:t>
            </a:r>
            <a:r>
              <a:rPr lang="en-US" dirty="0">
                <a:ea typeface="DengXian" charset="-122"/>
                <a:cs typeface="Times New Roman" charset="0"/>
              </a:rPr>
              <a:t>= </a:t>
            </a:r>
            <a:r>
              <a:rPr lang="en-US" dirty="0" smtClean="0">
                <a:ea typeface="DengXian" charset="-122"/>
                <a:cs typeface="Times New Roman" charset="0"/>
              </a:rPr>
              <a:t>500,</a:t>
            </a:r>
            <a:r>
              <a:rPr lang="zh-CN" altLang="en-US" dirty="0" smtClean="0">
                <a:ea typeface="DengXian" charset="-122"/>
                <a:cs typeface="Times New Roman" charset="0"/>
              </a:rPr>
              <a:t> </a:t>
            </a:r>
            <a:r>
              <a:rPr lang="en-US" altLang="zh-CN" dirty="0" smtClean="0">
                <a:ea typeface="DengXian" charset="-122"/>
                <a:cs typeface="Times New Roman" charset="0"/>
              </a:rPr>
              <a:t>number</a:t>
            </a:r>
            <a:r>
              <a:rPr lang="zh-CN" altLang="en-US" dirty="0" smtClean="0">
                <a:ea typeface="DengXian" charset="-122"/>
                <a:cs typeface="Times New Roman" charset="0"/>
              </a:rPr>
              <a:t> </a:t>
            </a:r>
            <a:r>
              <a:rPr lang="en-US" altLang="zh-CN" dirty="0" smtClean="0">
                <a:ea typeface="DengXian" charset="-122"/>
                <a:cs typeface="Times New Roman" charset="0"/>
              </a:rPr>
              <a:t>of</a:t>
            </a:r>
            <a:r>
              <a:rPr lang="en-US" dirty="0" smtClean="0">
                <a:ea typeface="DengXian" charset="-122"/>
                <a:cs typeface="Times New Roman" charset="0"/>
              </a:rPr>
              <a:t> </a:t>
            </a:r>
            <a:r>
              <a:rPr lang="en-US" dirty="0"/>
              <a:t>trees to grow </a:t>
            </a:r>
            <a:endParaRPr lang="en-US" dirty="0" smtClean="0"/>
          </a:p>
          <a:p>
            <a:pPr marL="285750" indent="-285750">
              <a:buFont typeface="Wingdings" charset="2"/>
              <a:buChar char="v"/>
            </a:pPr>
            <a:endParaRPr lang="en-US" dirty="0"/>
          </a:p>
          <a:p>
            <a:pPr marL="285750" indent="-285750">
              <a:buFont typeface="Wingdings" charset="2"/>
              <a:buChar char="v"/>
            </a:pPr>
            <a:r>
              <a:rPr lang="en-US" dirty="0" err="1">
                <a:ea typeface="DengXian" charset="-122"/>
                <a:cs typeface="Times New Roman" charset="0"/>
              </a:rPr>
              <a:t>mtry</a:t>
            </a:r>
            <a:r>
              <a:rPr lang="en-US" dirty="0">
                <a:ea typeface="DengXian" charset="-122"/>
                <a:cs typeface="Times New Roman" charset="0"/>
              </a:rPr>
              <a:t> = 3</a:t>
            </a:r>
            <a:r>
              <a:rPr lang="en-US" dirty="0" smtClean="0">
                <a:ea typeface="DengXian" charset="-122"/>
                <a:cs typeface="Times New Roman" charset="0"/>
              </a:rPr>
              <a:t>,</a:t>
            </a:r>
            <a:r>
              <a:rPr lang="en-US" dirty="0"/>
              <a:t> </a:t>
            </a:r>
            <a:r>
              <a:rPr lang="en-US" altLang="zh-CN" dirty="0" smtClean="0"/>
              <a:t>number</a:t>
            </a:r>
            <a:r>
              <a:rPr lang="zh-CN" altLang="en-US" dirty="0" smtClean="0"/>
              <a:t> </a:t>
            </a:r>
            <a:r>
              <a:rPr lang="en-US" altLang="zh-CN" dirty="0" smtClean="0"/>
              <a:t>of</a:t>
            </a:r>
            <a:r>
              <a:rPr lang="zh-CN" altLang="en-US" dirty="0" smtClean="0"/>
              <a:t> </a:t>
            </a:r>
            <a:r>
              <a:rPr lang="en-US" dirty="0" smtClean="0"/>
              <a:t> variables </a:t>
            </a:r>
            <a:r>
              <a:rPr lang="en-US" dirty="0"/>
              <a:t>randomly sampled as candidates at each split. </a:t>
            </a:r>
            <a:endParaRPr lang="en-US" dirty="0" smtClean="0"/>
          </a:p>
          <a:p>
            <a:pPr marL="285750" indent="-285750">
              <a:buFont typeface="Wingdings" charset="2"/>
              <a:buChar char="v"/>
            </a:pPr>
            <a:endParaRPr lang="en-US" dirty="0">
              <a:ea typeface="DengXian" charset="-122"/>
              <a:cs typeface="Times New Roman" charset="0"/>
            </a:endParaRPr>
          </a:p>
          <a:p>
            <a:pPr marL="285750" indent="-285750">
              <a:buFont typeface="Wingdings" charset="2"/>
              <a:buChar char="v"/>
            </a:pPr>
            <a:r>
              <a:rPr lang="en-US" dirty="0" smtClean="0">
                <a:ea typeface="DengXian" charset="-122"/>
                <a:cs typeface="Times New Roman" charset="0"/>
              </a:rPr>
              <a:t>Prediction </a:t>
            </a:r>
            <a:r>
              <a:rPr lang="en-US" dirty="0">
                <a:ea typeface="DengXian" charset="-122"/>
                <a:cs typeface="Times New Roman" charset="0"/>
              </a:rPr>
              <a:t>accuracy = </a:t>
            </a:r>
            <a:r>
              <a:rPr lang="en-US" dirty="0" smtClean="0">
                <a:ea typeface="DengXian" charset="-122"/>
                <a:cs typeface="Times New Roman" charset="0"/>
              </a:rPr>
              <a:t>0.80</a:t>
            </a:r>
            <a:r>
              <a:rPr lang="en-US" altLang="zh-CN" dirty="0">
                <a:ea typeface="DengXian" charset="-122"/>
                <a:cs typeface="Times New Roman" charset="0"/>
              </a:rPr>
              <a:t>4</a:t>
            </a:r>
            <a:endParaRPr lang="en-US" dirty="0">
              <a:ea typeface="DengXian" charset="-122"/>
              <a:cs typeface="Times New Roman" charset="0"/>
            </a:endParaRPr>
          </a:p>
          <a:p>
            <a:endParaRPr lang="en-US" dirty="0"/>
          </a:p>
          <a:p>
            <a:endParaRPr lang="en-US" dirty="0"/>
          </a:p>
        </p:txBody>
      </p:sp>
      <p:pic>
        <p:nvPicPr>
          <p:cNvPr id="6" name="Picture 5" descr="/Users/xiaoyuw211/Desktop/Screen Shot 2016-04-19 at 11.33.28 PM.png"/>
          <p:cNvPicPr/>
          <p:nvPr/>
        </p:nvPicPr>
        <p:blipFill>
          <a:blip r:embed="rId2">
            <a:extLst>
              <a:ext uri="{28A0092B-C50C-407E-A947-70E740481C1C}">
                <a14:useLocalDpi xmlns:a14="http://schemas.microsoft.com/office/drawing/2010/main" val="0"/>
              </a:ext>
            </a:extLst>
          </a:blip>
          <a:srcRect/>
          <a:stretch>
            <a:fillRect/>
          </a:stretch>
        </p:blipFill>
        <p:spPr bwMode="auto">
          <a:xfrm>
            <a:off x="585583" y="2798282"/>
            <a:ext cx="5576066" cy="3391504"/>
          </a:xfrm>
          <a:prstGeom prst="rect">
            <a:avLst/>
          </a:prstGeom>
          <a:noFill/>
          <a:ln>
            <a:noFill/>
          </a:ln>
        </p:spPr>
      </p:pic>
      <p:sp>
        <p:nvSpPr>
          <p:cNvPr id="3" name="Rectangle 2"/>
          <p:cNvSpPr/>
          <p:nvPr/>
        </p:nvSpPr>
        <p:spPr>
          <a:xfrm>
            <a:off x="585583" y="2240148"/>
            <a:ext cx="6040756" cy="400110"/>
          </a:xfrm>
          <a:prstGeom prst="rect">
            <a:avLst/>
          </a:prstGeom>
        </p:spPr>
        <p:txBody>
          <a:bodyPr wrap="none">
            <a:spAutoFit/>
          </a:bodyPr>
          <a:lstStyle/>
          <a:p>
            <a:pPr marL="342900" lvl="8" indent="-342900">
              <a:buFont typeface="Wingdings" charset="2"/>
              <a:buChar char="v"/>
            </a:pPr>
            <a:r>
              <a:rPr lang="en-US" sz="2000" dirty="0" smtClean="0"/>
              <a:t>Tune </a:t>
            </a:r>
            <a:r>
              <a:rPr lang="en-US" sz="2000" dirty="0" err="1"/>
              <a:t>RandomForest</a:t>
            </a:r>
            <a:r>
              <a:rPr lang="en-US" sz="2000" dirty="0"/>
              <a:t> for the optimal </a:t>
            </a:r>
            <a:r>
              <a:rPr lang="en-US" sz="2000" dirty="0" err="1"/>
              <a:t>mtry</a:t>
            </a:r>
            <a:r>
              <a:rPr lang="zh-CN" altLang="en-US" sz="2000" dirty="0"/>
              <a:t> </a:t>
            </a:r>
            <a:r>
              <a:rPr lang="en-US" sz="2000" dirty="0"/>
              <a:t>parameter </a:t>
            </a:r>
          </a:p>
        </p:txBody>
      </p:sp>
    </p:spTree>
    <p:extLst>
      <p:ext uri="{BB962C8B-B14F-4D97-AF65-F5344CB8AC3E}">
        <p14:creationId xmlns:p14="http://schemas.microsoft.com/office/powerpoint/2010/main" val="989365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cap="none" dirty="0" smtClean="0"/>
              <a:t>3</a:t>
            </a:r>
            <a:r>
              <a:rPr lang="en-US" sz="4800" cap="none" baseline="30000" dirty="0" smtClean="0"/>
              <a:t>rd</a:t>
            </a:r>
            <a:r>
              <a:rPr lang="en-US" sz="4800" cap="none" dirty="0"/>
              <a:t> </a:t>
            </a:r>
            <a:r>
              <a:rPr lang="en-US" sz="5400" cap="none" dirty="0" smtClean="0"/>
              <a:t>Method</a:t>
            </a:r>
            <a:r>
              <a:rPr lang="en-US" sz="4800" cap="none" dirty="0" smtClean="0"/>
              <a:t>: SVM with RBF kernel </a:t>
            </a:r>
            <a:endParaRPr lang="en-US" sz="4800" cap="none" dirty="0"/>
          </a:p>
        </p:txBody>
      </p:sp>
      <p:sp>
        <p:nvSpPr>
          <p:cNvPr id="3" name="Content Placeholder 2"/>
          <p:cNvSpPr>
            <a:spLocks noGrp="1"/>
          </p:cNvSpPr>
          <p:nvPr>
            <p:ph idx="1"/>
          </p:nvPr>
        </p:nvSpPr>
        <p:spPr>
          <a:xfrm>
            <a:off x="304800" y="1852310"/>
            <a:ext cx="11413588" cy="1031567"/>
          </a:xfrm>
        </p:spPr>
        <p:txBody>
          <a:bodyPr>
            <a:normAutofit/>
          </a:bodyPr>
          <a:lstStyle/>
          <a:p>
            <a:pPr>
              <a:buFont typeface="Wingdings" charset="2"/>
              <a:buChar char="v"/>
            </a:pPr>
            <a:r>
              <a:rPr lang="en-US" dirty="0" smtClean="0">
                <a:solidFill>
                  <a:schemeClr val="tx1"/>
                </a:solidFill>
              </a:rPr>
              <a:t>We </a:t>
            </a:r>
            <a:r>
              <a:rPr lang="en-US" dirty="0">
                <a:solidFill>
                  <a:schemeClr val="tx1"/>
                </a:solidFill>
              </a:rPr>
              <a:t>normalized the </a:t>
            </a:r>
            <a:r>
              <a:rPr lang="en-US" dirty="0" smtClean="0">
                <a:solidFill>
                  <a:schemeClr val="tx1"/>
                </a:solidFill>
              </a:rPr>
              <a:t>dataset (training </a:t>
            </a:r>
            <a:r>
              <a:rPr lang="en-US" dirty="0">
                <a:solidFill>
                  <a:schemeClr val="tx1"/>
                </a:solidFill>
              </a:rPr>
              <a:t>and testing) for SVM. SVMs assume that the data it works with is in a standard range (0 to 1 roughly). So the normalization of feature vectors prior to feeding them to the SVM is very important. We want to make sure that for each dimension, the values are scaled to lie roughly within this range</a:t>
            </a:r>
            <a:r>
              <a:rPr lang="en-US" dirty="0" smtClean="0">
                <a:solidFill>
                  <a:schemeClr val="tx1"/>
                </a:solidFill>
              </a:rPr>
              <a:t>.</a:t>
            </a:r>
            <a:endParaRPr lang="en-US" dirty="0">
              <a:solidFill>
                <a:schemeClr val="tx1"/>
              </a:solidFill>
            </a:endParaRPr>
          </a:p>
        </p:txBody>
      </p:sp>
      <p:pic>
        <p:nvPicPr>
          <p:cNvPr id="4" name="Picture 3"/>
          <p:cNvPicPr/>
          <p:nvPr/>
        </p:nvPicPr>
        <p:blipFill>
          <a:blip r:embed="rId2"/>
          <a:stretch>
            <a:fillRect/>
          </a:stretch>
        </p:blipFill>
        <p:spPr>
          <a:xfrm>
            <a:off x="5764168" y="3530208"/>
            <a:ext cx="6052694" cy="33277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3693277"/>
            <a:ext cx="4210929" cy="2053263"/>
          </a:xfrm>
          <a:prstGeom prst="rect">
            <a:avLst/>
          </a:prstGeom>
        </p:spPr>
      </p:pic>
      <p:sp>
        <p:nvSpPr>
          <p:cNvPr id="6" name="Rectangle 5"/>
          <p:cNvSpPr/>
          <p:nvPr/>
        </p:nvSpPr>
        <p:spPr>
          <a:xfrm>
            <a:off x="304800" y="2957492"/>
            <a:ext cx="4956517" cy="662169"/>
          </a:xfrm>
          <a:prstGeom prst="rect">
            <a:avLst/>
          </a:prstGeom>
          <a:ln>
            <a:noFill/>
          </a:ln>
        </p:spPr>
        <p:txBody>
          <a:bodyPr wrap="square">
            <a:spAutoFit/>
          </a:bodyPr>
          <a:lstStyle/>
          <a:p>
            <a:pPr>
              <a:buFont typeface="Wingdings" charset="2"/>
              <a:buChar char="v"/>
            </a:pPr>
            <a:r>
              <a:rPr lang="en-US" dirty="0"/>
              <a:t>We selected optimal parameters (the cost and gamma) by 10-folds CV.</a:t>
            </a:r>
          </a:p>
        </p:txBody>
      </p:sp>
      <p:sp>
        <p:nvSpPr>
          <p:cNvPr id="7" name="Rectangle 6"/>
          <p:cNvSpPr/>
          <p:nvPr/>
        </p:nvSpPr>
        <p:spPr>
          <a:xfrm>
            <a:off x="5764168" y="2883878"/>
            <a:ext cx="6052694" cy="646331"/>
          </a:xfrm>
          <a:prstGeom prst="rect">
            <a:avLst/>
          </a:prstGeom>
        </p:spPr>
        <p:txBody>
          <a:bodyPr wrap="square">
            <a:spAutoFit/>
          </a:bodyPr>
          <a:lstStyle/>
          <a:p>
            <a:pPr>
              <a:buFont typeface="Wingdings" charset="2"/>
              <a:buChar char="v"/>
            </a:pPr>
            <a:r>
              <a:rPr lang="en-US" dirty="0"/>
              <a:t>Train the model with optimal parameters(cost = 0.1, gamma = 0.1) with 10-fold</a:t>
            </a:r>
            <a:r>
              <a:rPr lang="en-US" altLang="zh-CN" dirty="0"/>
              <a:t>s</a:t>
            </a:r>
            <a:r>
              <a:rPr lang="en-US" dirty="0"/>
              <a:t> CV. </a:t>
            </a:r>
          </a:p>
        </p:txBody>
      </p:sp>
      <p:sp>
        <p:nvSpPr>
          <p:cNvPr id="8" name="TextBox 7"/>
          <p:cNvSpPr txBox="1"/>
          <p:nvPr/>
        </p:nvSpPr>
        <p:spPr>
          <a:xfrm>
            <a:off x="304800" y="6047383"/>
            <a:ext cx="3188886" cy="369332"/>
          </a:xfrm>
          <a:prstGeom prst="rect">
            <a:avLst/>
          </a:prstGeom>
          <a:noFill/>
        </p:spPr>
        <p:txBody>
          <a:bodyPr wrap="none" rtlCol="0">
            <a:spAutoFit/>
          </a:bodyPr>
          <a:lstStyle/>
          <a:p>
            <a:pPr marL="285750" indent="-285750">
              <a:buFont typeface="Wingdings" charset="2"/>
              <a:buChar char="v"/>
            </a:pPr>
            <a:r>
              <a:rPr lang="en-US" altLang="zh-CN" dirty="0" smtClean="0"/>
              <a:t>Prediction</a:t>
            </a:r>
            <a:r>
              <a:rPr lang="zh-CN" altLang="en-US" dirty="0" smtClean="0"/>
              <a:t> </a:t>
            </a:r>
            <a:r>
              <a:rPr lang="en-US" altLang="zh-CN" dirty="0" smtClean="0"/>
              <a:t>accuracy</a:t>
            </a:r>
            <a:r>
              <a:rPr lang="zh-CN" altLang="en-US" dirty="0" smtClean="0"/>
              <a:t> </a:t>
            </a:r>
            <a:r>
              <a:rPr lang="en-US" altLang="zh-CN" dirty="0" smtClean="0"/>
              <a:t>=</a:t>
            </a:r>
            <a:r>
              <a:rPr lang="zh-CN" altLang="en-US" dirty="0" smtClean="0"/>
              <a:t> </a:t>
            </a:r>
            <a:r>
              <a:rPr lang="en-US" altLang="zh-CN" dirty="0" smtClean="0"/>
              <a:t>0.8055</a:t>
            </a:r>
            <a:endParaRPr lang="en-US" dirty="0"/>
          </a:p>
        </p:txBody>
      </p:sp>
    </p:spTree>
    <p:extLst>
      <p:ext uri="{BB962C8B-B14F-4D97-AF65-F5344CB8AC3E}">
        <p14:creationId xmlns:p14="http://schemas.microsoft.com/office/powerpoint/2010/main" val="1154873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cap="none" dirty="0" smtClean="0"/>
              <a:t>4</a:t>
            </a:r>
            <a:r>
              <a:rPr lang="en-US" sz="4800" cap="none" baseline="30000" dirty="0" smtClean="0"/>
              <a:t>th</a:t>
            </a:r>
            <a:r>
              <a:rPr lang="en-US" sz="4800" cap="none" dirty="0"/>
              <a:t> </a:t>
            </a:r>
            <a:r>
              <a:rPr lang="en-US" sz="4800" cap="none" dirty="0" smtClean="0"/>
              <a:t>Method: </a:t>
            </a:r>
            <a:r>
              <a:rPr lang="en-US" sz="4800" cap="none" dirty="0" err="1"/>
              <a:t>A</a:t>
            </a:r>
            <a:r>
              <a:rPr lang="en-US" sz="4800" cap="none" dirty="0" err="1" smtClean="0"/>
              <a:t>daBoosting</a:t>
            </a:r>
            <a:r>
              <a:rPr lang="en-US" sz="4800" cap="none" dirty="0" smtClean="0"/>
              <a:t> and Bagging</a:t>
            </a:r>
            <a:endParaRPr lang="en-US" sz="4800" cap="none" dirty="0"/>
          </a:p>
        </p:txBody>
      </p:sp>
      <p:pic>
        <p:nvPicPr>
          <p:cNvPr id="5" name="Content Placeholder 4"/>
          <p:cNvPicPr>
            <a:picLocks noGrp="1" noChangeAspect="1"/>
          </p:cNvPicPr>
          <p:nvPr>
            <p:ph idx="1"/>
          </p:nvPr>
        </p:nvPicPr>
        <p:blipFill>
          <a:blip r:embed="rId2"/>
          <a:stretch>
            <a:fillRect/>
          </a:stretch>
        </p:blipFill>
        <p:spPr>
          <a:xfrm>
            <a:off x="6872288" y="1817561"/>
            <a:ext cx="5201263" cy="4934593"/>
          </a:xfrm>
          <a:prstGeom prst="rect">
            <a:avLst/>
          </a:prstGeom>
        </p:spPr>
      </p:pic>
      <p:sp>
        <p:nvSpPr>
          <p:cNvPr id="6" name="Rectangle 5"/>
          <p:cNvSpPr/>
          <p:nvPr/>
        </p:nvSpPr>
        <p:spPr>
          <a:xfrm>
            <a:off x="451683" y="1817561"/>
            <a:ext cx="6647365" cy="1477328"/>
          </a:xfrm>
          <a:prstGeom prst="rect">
            <a:avLst/>
          </a:prstGeom>
          <a:noFill/>
          <a:ln>
            <a:solidFill>
              <a:schemeClr val="accent1"/>
            </a:solidFill>
          </a:ln>
        </p:spPr>
        <p:txBody>
          <a:bodyPr wrap="square">
            <a:spAutoFit/>
          </a:bodyPr>
          <a:lstStyle/>
          <a:p>
            <a:pPr marL="285750" indent="-285750">
              <a:buFont typeface="Wingdings" charset="2"/>
              <a:buChar char="v"/>
            </a:pPr>
            <a:r>
              <a:rPr lang="en-US" altLang="zh-CN" dirty="0" err="1" smtClean="0"/>
              <a:t>adaB</a:t>
            </a:r>
            <a:r>
              <a:rPr lang="en-US" dirty="0" err="1" smtClean="0"/>
              <a:t>oosting</a:t>
            </a:r>
            <a:r>
              <a:rPr lang="en-US" dirty="0" smtClean="0"/>
              <a:t> </a:t>
            </a:r>
            <a:r>
              <a:rPr lang="en-US" dirty="0"/>
              <a:t>with total 50 iterations for which the number of trees to use. </a:t>
            </a:r>
            <a:r>
              <a:rPr lang="en-US" dirty="0" smtClean="0"/>
              <a:t> Additionally</a:t>
            </a:r>
            <a:r>
              <a:rPr lang="en-US" dirty="0"/>
              <a:t>, a bootstrap sample of the training set is drawn using the weights for each observation on that iteration</a:t>
            </a:r>
            <a:r>
              <a:rPr lang="en-US" dirty="0" smtClean="0"/>
              <a:t>. </a:t>
            </a:r>
          </a:p>
          <a:p>
            <a:pPr marL="285750" indent="-285750">
              <a:buFont typeface="Wingdings" charset="2"/>
              <a:buChar char="v"/>
            </a:pPr>
            <a:r>
              <a:rPr lang="en-US" altLang="zh-CN" dirty="0" err="1"/>
              <a:t>adaB</a:t>
            </a:r>
            <a:r>
              <a:rPr lang="en-US" dirty="0" err="1"/>
              <a:t>oosting</a:t>
            </a:r>
            <a:r>
              <a:rPr lang="en-US" dirty="0"/>
              <a:t> Prediction </a:t>
            </a:r>
            <a:r>
              <a:rPr lang="en-US" dirty="0" smtClean="0"/>
              <a:t>accuracy = </a:t>
            </a:r>
            <a:r>
              <a:rPr lang="fi-FI" dirty="0"/>
              <a:t>0.797</a:t>
            </a:r>
            <a:endParaRPr lang="fi-FI" dirty="0" smtClean="0"/>
          </a:p>
          <a:p>
            <a:pPr marL="285750" indent="-285750">
              <a:buFont typeface="Wingdings" charset="2"/>
              <a:buChar char="v"/>
            </a:pPr>
            <a:r>
              <a:rPr lang="pl-PL" dirty="0" err="1" smtClean="0"/>
              <a:t>Bagging</a:t>
            </a:r>
            <a:r>
              <a:rPr lang="pl-PL" dirty="0" smtClean="0"/>
              <a:t> </a:t>
            </a:r>
            <a:r>
              <a:rPr lang="en-US" dirty="0"/>
              <a:t>Prediction </a:t>
            </a:r>
            <a:r>
              <a:rPr lang="en-US" dirty="0" smtClean="0"/>
              <a:t>accuracy = </a:t>
            </a:r>
            <a:r>
              <a:rPr lang="pt-BR" dirty="0" smtClean="0"/>
              <a:t>0.804</a:t>
            </a:r>
            <a:endParaRPr lang="en-US" dirty="0"/>
          </a:p>
        </p:txBody>
      </p:sp>
      <p:pic>
        <p:nvPicPr>
          <p:cNvPr id="7" name="Picture 6"/>
          <p:cNvPicPr>
            <a:picLocks noChangeAspect="1"/>
          </p:cNvPicPr>
          <p:nvPr/>
        </p:nvPicPr>
        <p:blipFill>
          <a:blip r:embed="rId3"/>
          <a:stretch>
            <a:fillRect/>
          </a:stretch>
        </p:blipFill>
        <p:spPr>
          <a:xfrm>
            <a:off x="451684" y="3307807"/>
            <a:ext cx="6647364" cy="3550193"/>
          </a:xfrm>
          <a:prstGeom prst="rect">
            <a:avLst/>
          </a:prstGeom>
        </p:spPr>
      </p:pic>
    </p:spTree>
    <p:extLst>
      <p:ext uri="{BB962C8B-B14F-4D97-AF65-F5344CB8AC3E}">
        <p14:creationId xmlns:p14="http://schemas.microsoft.com/office/powerpoint/2010/main" val="1512013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cap="none" dirty="0" smtClean="0"/>
              <a:t>5</a:t>
            </a:r>
            <a:r>
              <a:rPr lang="en-US" sz="4800" cap="none" baseline="30000" dirty="0" smtClean="0"/>
              <a:t>th</a:t>
            </a:r>
            <a:r>
              <a:rPr lang="en-US" sz="4800" cap="none" dirty="0" smtClean="0"/>
              <a:t> </a:t>
            </a:r>
            <a:r>
              <a:rPr lang="en-US" sz="4800" cap="none" dirty="0"/>
              <a:t>M</a:t>
            </a:r>
            <a:r>
              <a:rPr lang="en-US" sz="4800" cap="none" dirty="0" smtClean="0"/>
              <a:t>ethod: Extreme </a:t>
            </a:r>
            <a:r>
              <a:rPr lang="en-US" sz="4800" cap="none" dirty="0"/>
              <a:t>G</a:t>
            </a:r>
            <a:r>
              <a:rPr lang="en-US" sz="4800" cap="none" dirty="0" smtClean="0"/>
              <a:t>radient </a:t>
            </a:r>
            <a:r>
              <a:rPr lang="en-US" sz="4800" cap="none" dirty="0"/>
              <a:t>B</a:t>
            </a:r>
            <a:r>
              <a:rPr lang="en-US" sz="4800" cap="none" dirty="0" smtClean="0"/>
              <a:t>oosting </a:t>
            </a:r>
            <a:endParaRPr lang="en-US" sz="4800" cap="none" dirty="0"/>
          </a:p>
        </p:txBody>
      </p:sp>
      <p:sp>
        <p:nvSpPr>
          <p:cNvPr id="5" name="Rectangle 4"/>
          <p:cNvSpPr/>
          <p:nvPr/>
        </p:nvSpPr>
        <p:spPr>
          <a:xfrm>
            <a:off x="581192" y="2526745"/>
            <a:ext cx="5134995" cy="369332"/>
          </a:xfrm>
          <a:prstGeom prst="rect">
            <a:avLst/>
          </a:prstGeom>
        </p:spPr>
        <p:txBody>
          <a:bodyPr wrap="none">
            <a:spAutoFit/>
          </a:bodyPr>
          <a:lstStyle/>
          <a:p>
            <a:r>
              <a:rPr lang="en-US" b="1" dirty="0" smtClean="0">
                <a:solidFill>
                  <a:srgbClr val="333333"/>
                </a:solidFill>
                <a:latin typeface="HelveticaNeue" charset="0"/>
              </a:rPr>
              <a:t>Optimal Parameters </a:t>
            </a:r>
            <a:r>
              <a:rPr lang="en-US" b="1" dirty="0">
                <a:solidFill>
                  <a:srgbClr val="333333"/>
                </a:solidFill>
                <a:latin typeface="HelveticaNeue" charset="0"/>
              </a:rPr>
              <a:t>for </a:t>
            </a:r>
            <a:r>
              <a:rPr lang="en-US" b="1" dirty="0" smtClean="0">
                <a:solidFill>
                  <a:srgbClr val="333333"/>
                </a:solidFill>
                <a:latin typeface="HelveticaNeue" charset="0"/>
              </a:rPr>
              <a:t>Tree/Linear Booster: </a:t>
            </a:r>
            <a:endParaRPr lang="en-US" dirty="0">
              <a:effectLst/>
            </a:endParaRPr>
          </a:p>
        </p:txBody>
      </p:sp>
      <p:sp>
        <p:nvSpPr>
          <p:cNvPr id="6" name="Rectangle 5"/>
          <p:cNvSpPr/>
          <p:nvPr/>
        </p:nvSpPr>
        <p:spPr>
          <a:xfrm>
            <a:off x="581192" y="3208375"/>
            <a:ext cx="4862346" cy="3139321"/>
          </a:xfrm>
          <a:prstGeom prst="rect">
            <a:avLst/>
          </a:prstGeom>
        </p:spPr>
        <p:txBody>
          <a:bodyPr wrap="square">
            <a:spAutoFit/>
          </a:bodyPr>
          <a:lstStyle/>
          <a:p>
            <a:pPr marL="285750" indent="-285750">
              <a:buFont typeface="Wingdings" charset="2"/>
              <a:buChar char="v"/>
            </a:pPr>
            <a:r>
              <a:rPr lang="en-US" dirty="0"/>
              <a:t>eta </a:t>
            </a:r>
            <a:r>
              <a:rPr lang="en-US" dirty="0" smtClean="0"/>
              <a:t>= 0.001 (</a:t>
            </a:r>
            <a:r>
              <a:rPr lang="en-US" dirty="0"/>
              <a:t>control the learning </a:t>
            </a:r>
            <a:r>
              <a:rPr lang="en-US" dirty="0" smtClean="0"/>
              <a:t>rate), which used </a:t>
            </a:r>
            <a:r>
              <a:rPr lang="en-US" dirty="0"/>
              <a:t>to prevent overfitting by making the boosting process more conservative. </a:t>
            </a:r>
            <a:r>
              <a:rPr lang="en-US" dirty="0" smtClean="0"/>
              <a:t>(for tree only)</a:t>
            </a:r>
          </a:p>
          <a:p>
            <a:pPr marL="285750" indent="-285750">
              <a:buFont typeface="Wingdings" charset="2"/>
              <a:buChar char="v"/>
            </a:pPr>
            <a:r>
              <a:rPr lang="en-US" dirty="0" err="1"/>
              <a:t>max.depth</a:t>
            </a:r>
            <a:r>
              <a:rPr lang="en-US" dirty="0"/>
              <a:t> = 4</a:t>
            </a:r>
            <a:r>
              <a:rPr lang="zh-CN" altLang="en-US" dirty="0"/>
              <a:t>，</a:t>
            </a:r>
            <a:r>
              <a:rPr lang="en-US" dirty="0"/>
              <a:t>maximum depth of a tree (for tree only)</a:t>
            </a:r>
          </a:p>
          <a:p>
            <a:pPr marL="285750" indent="-285750">
              <a:buFont typeface="Wingdings" charset="2"/>
              <a:buChar char="v"/>
            </a:pPr>
            <a:endParaRPr lang="en-US" dirty="0" smtClean="0"/>
          </a:p>
          <a:p>
            <a:pPr marL="285750" indent="-285750">
              <a:buFont typeface="Wingdings" charset="2"/>
              <a:buChar char="v"/>
            </a:pPr>
            <a:r>
              <a:rPr lang="en-US" dirty="0"/>
              <a:t>subsample </a:t>
            </a:r>
            <a:r>
              <a:rPr lang="en-US" dirty="0" smtClean="0"/>
              <a:t>= 0.8, </a:t>
            </a:r>
            <a:r>
              <a:rPr lang="en-US" dirty="0"/>
              <a:t>randomly collected </a:t>
            </a:r>
            <a:r>
              <a:rPr lang="en-US" dirty="0" smtClean="0"/>
              <a:t>80% of </a:t>
            </a:r>
            <a:r>
              <a:rPr lang="en-US" dirty="0"/>
              <a:t>the data instances to grow trees and this will prevent overfitting. </a:t>
            </a:r>
            <a:endParaRPr lang="en-US" dirty="0" smtClean="0"/>
          </a:p>
          <a:p>
            <a:pPr marL="285750" indent="-285750">
              <a:buFont typeface="Wingdings" charset="2"/>
              <a:buChar char="v"/>
            </a:pPr>
            <a:endParaRPr lang="en-US" dirty="0"/>
          </a:p>
        </p:txBody>
      </p:sp>
      <p:sp>
        <p:nvSpPr>
          <p:cNvPr id="11" name="TextBox 10"/>
          <p:cNvSpPr txBox="1"/>
          <p:nvPr/>
        </p:nvSpPr>
        <p:spPr>
          <a:xfrm>
            <a:off x="6529387" y="1936684"/>
            <a:ext cx="4143375" cy="369332"/>
          </a:xfrm>
          <a:prstGeom prst="rect">
            <a:avLst/>
          </a:prstGeom>
          <a:noFill/>
        </p:spPr>
        <p:txBody>
          <a:bodyPr wrap="square" rtlCol="0">
            <a:spAutoFit/>
          </a:bodyPr>
          <a:lstStyle/>
          <a:p>
            <a:r>
              <a:rPr lang="en-US" dirty="0" smtClean="0"/>
              <a:t>Tree </a:t>
            </a:r>
            <a:r>
              <a:rPr lang="en-US" dirty="0" smtClean="0">
                <a:solidFill>
                  <a:srgbClr val="333333"/>
                </a:solidFill>
              </a:rPr>
              <a:t>Boost</a:t>
            </a:r>
            <a:r>
              <a:rPr lang="en-US" altLang="zh-CN" dirty="0" smtClean="0">
                <a:solidFill>
                  <a:srgbClr val="333333"/>
                </a:solidFill>
              </a:rPr>
              <a:t>er</a:t>
            </a:r>
            <a:r>
              <a:rPr lang="zh-CN" altLang="en-US" dirty="0" smtClean="0">
                <a:solidFill>
                  <a:srgbClr val="333333"/>
                </a:solidFill>
              </a:rPr>
              <a:t> </a:t>
            </a:r>
            <a:r>
              <a:rPr lang="en-US" dirty="0">
                <a:solidFill>
                  <a:srgbClr val="333333"/>
                </a:solidFill>
              </a:rPr>
              <a:t>converged</a:t>
            </a:r>
            <a:r>
              <a:rPr lang="zh-CN" altLang="en-US" dirty="0" smtClean="0">
                <a:solidFill>
                  <a:srgbClr val="333333"/>
                </a:solidFill>
              </a:rPr>
              <a:t> </a:t>
            </a:r>
            <a:r>
              <a:rPr lang="en-US" dirty="0" smtClean="0">
                <a:solidFill>
                  <a:srgbClr val="333333"/>
                </a:solidFill>
              </a:rPr>
              <a:t>at </a:t>
            </a:r>
            <a:r>
              <a:rPr lang="en-US" altLang="zh-CN" dirty="0">
                <a:solidFill>
                  <a:srgbClr val="333333"/>
                </a:solidFill>
              </a:rPr>
              <a:t>7</a:t>
            </a:r>
            <a:r>
              <a:rPr lang="en-US" baseline="30000" dirty="0" smtClean="0">
                <a:solidFill>
                  <a:srgbClr val="333333"/>
                </a:solidFill>
              </a:rPr>
              <a:t>th</a:t>
            </a:r>
            <a:r>
              <a:rPr lang="en-US" dirty="0" smtClean="0">
                <a:solidFill>
                  <a:srgbClr val="333333"/>
                </a:solidFill>
              </a:rPr>
              <a:t> iteration </a:t>
            </a:r>
            <a:r>
              <a:rPr lang="en-US" dirty="0" smtClean="0"/>
              <a:t> </a:t>
            </a:r>
            <a:endParaRPr lang="en-US" dirty="0"/>
          </a:p>
        </p:txBody>
      </p:sp>
      <p:sp>
        <p:nvSpPr>
          <p:cNvPr id="12" name="TextBox 11"/>
          <p:cNvSpPr txBox="1"/>
          <p:nvPr/>
        </p:nvSpPr>
        <p:spPr>
          <a:xfrm>
            <a:off x="6166555" y="4133855"/>
            <a:ext cx="4257674" cy="646331"/>
          </a:xfrm>
          <a:prstGeom prst="rect">
            <a:avLst/>
          </a:prstGeom>
          <a:noFill/>
        </p:spPr>
        <p:txBody>
          <a:bodyPr wrap="square" rtlCol="0">
            <a:spAutoFit/>
          </a:bodyPr>
          <a:lstStyle/>
          <a:p>
            <a:r>
              <a:rPr lang="en-US" dirty="0" smtClean="0"/>
              <a:t>Linear </a:t>
            </a:r>
            <a:r>
              <a:rPr lang="en-US" dirty="0">
                <a:solidFill>
                  <a:srgbClr val="333333"/>
                </a:solidFill>
              </a:rPr>
              <a:t>Booster converged at </a:t>
            </a:r>
            <a:r>
              <a:rPr lang="en-US" altLang="zh-CN" dirty="0" smtClean="0">
                <a:solidFill>
                  <a:srgbClr val="333333"/>
                </a:solidFill>
              </a:rPr>
              <a:t>2</a:t>
            </a:r>
            <a:r>
              <a:rPr lang="en-US" baseline="30000" dirty="0" smtClean="0">
                <a:solidFill>
                  <a:srgbClr val="333333"/>
                </a:solidFill>
              </a:rPr>
              <a:t>th</a:t>
            </a:r>
            <a:r>
              <a:rPr lang="en-US" dirty="0" smtClean="0">
                <a:solidFill>
                  <a:srgbClr val="333333"/>
                </a:solidFill>
              </a:rPr>
              <a:t> </a:t>
            </a:r>
            <a:r>
              <a:rPr lang="en-US" dirty="0">
                <a:solidFill>
                  <a:srgbClr val="333333"/>
                </a:solidFill>
              </a:rPr>
              <a:t>iteration </a:t>
            </a:r>
            <a:r>
              <a:rPr lang="en-US" dirty="0"/>
              <a:t> </a:t>
            </a:r>
          </a:p>
          <a:p>
            <a:endParaRPr lang="en-US" dirty="0"/>
          </a:p>
        </p:txBody>
      </p:sp>
      <p:pic>
        <p:nvPicPr>
          <p:cNvPr id="8" name="Content Placeholder 7" descr="Screen Shot 2016-04-21 at 9.25.01 PM.png"/>
          <p:cNvPicPr>
            <a:picLocks noGrp="1" noChangeAspect="1"/>
          </p:cNvPicPr>
          <p:nvPr>
            <p:ph idx="1"/>
          </p:nvPr>
        </p:nvPicPr>
        <p:blipFill>
          <a:blip r:embed="rId2">
            <a:extLst>
              <a:ext uri="{28A0092B-C50C-407E-A947-70E740481C1C}">
                <a14:useLocalDpi xmlns:a14="http://schemas.microsoft.com/office/drawing/2010/main" val="0"/>
              </a:ext>
            </a:extLst>
          </a:blip>
          <a:srcRect t="4177" b="4177"/>
          <a:stretch>
            <a:fillRect/>
          </a:stretch>
        </p:blipFill>
        <p:spPr>
          <a:xfrm>
            <a:off x="5716187" y="4457021"/>
            <a:ext cx="5741494" cy="1914750"/>
          </a:xfrm>
        </p:spPr>
      </p:pic>
      <p:pic>
        <p:nvPicPr>
          <p:cNvPr id="10" name="Picture 9" descr="Screen Shot 2016-04-21 at 9.25.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187" y="2316230"/>
            <a:ext cx="5629036" cy="1811472"/>
          </a:xfrm>
          <a:prstGeom prst="rect">
            <a:avLst/>
          </a:prstGeom>
        </p:spPr>
      </p:pic>
    </p:spTree>
    <p:extLst>
      <p:ext uri="{BB962C8B-B14F-4D97-AF65-F5344CB8AC3E}">
        <p14:creationId xmlns:p14="http://schemas.microsoft.com/office/powerpoint/2010/main" val="1299559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6600" cap="none" dirty="0" smtClean="0"/>
              <a:t>Final </a:t>
            </a:r>
            <a:r>
              <a:rPr lang="en-US" sz="6600" cap="none" dirty="0"/>
              <a:t>R</a:t>
            </a:r>
            <a:r>
              <a:rPr lang="en-US" sz="6600" cap="none" dirty="0" smtClean="0"/>
              <a:t>esult</a:t>
            </a:r>
            <a:endParaRPr lang="en-US" sz="6600" cap="none" dirty="0"/>
          </a:p>
        </p:txBody>
      </p:sp>
      <p:pic>
        <p:nvPicPr>
          <p:cNvPr id="5" name="Picture 4" descr="Screen Shot 2016-04-21 at 9.24.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76" y="2945711"/>
            <a:ext cx="3658033" cy="18585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572" y="1792515"/>
            <a:ext cx="7460225" cy="5065485"/>
          </a:xfrm>
          <a:prstGeom prst="rect">
            <a:avLst/>
          </a:prstGeom>
        </p:spPr>
      </p:pic>
    </p:spTree>
    <p:extLst>
      <p:ext uri="{BB962C8B-B14F-4D97-AF65-F5344CB8AC3E}">
        <p14:creationId xmlns:p14="http://schemas.microsoft.com/office/powerpoint/2010/main" val="156254711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1801</TotalTime>
  <Words>461</Words>
  <Application>Microsoft Macintosh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DengXian</vt:lpstr>
      <vt:lpstr>Gill Sans MT</vt:lpstr>
      <vt:lpstr>HelveticaNeue</vt:lpstr>
      <vt:lpstr>Times New Roman</vt:lpstr>
      <vt:lpstr>Wingdings</vt:lpstr>
      <vt:lpstr>Wingdings 2</vt:lpstr>
      <vt:lpstr>华文中宋</vt:lpstr>
      <vt:lpstr>Dividend</vt:lpstr>
      <vt:lpstr>1st: Method: GLM</vt:lpstr>
      <vt:lpstr>PowerPoint Presentation</vt:lpstr>
      <vt:lpstr>2nd Method: RandomForest</vt:lpstr>
      <vt:lpstr>PowerPoint Presentation</vt:lpstr>
      <vt:lpstr>3rd Method: SVM with RBF kernel </vt:lpstr>
      <vt:lpstr>4th Method: AdaBoosting and Bagging</vt:lpstr>
      <vt:lpstr>5th Method: Extreme Gradient Boosting </vt:lpstr>
      <vt:lpstr>Final Result</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XIAOYU WANG</dc:creator>
  <cp:lastModifiedBy>XIAOYU WANG</cp:lastModifiedBy>
  <cp:revision>50</cp:revision>
  <dcterms:created xsi:type="dcterms:W3CDTF">2016-04-20T03:43:29Z</dcterms:created>
  <dcterms:modified xsi:type="dcterms:W3CDTF">2018-04-12T05:39:18Z</dcterms:modified>
</cp:coreProperties>
</file>